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</p:sldMasterIdLst>
  <p:sldIdLst>
    <p:sldId id="256" r:id="rId2"/>
    <p:sldId id="257" r:id="rId3"/>
    <p:sldId id="265" r:id="rId4"/>
    <p:sldId id="268" r:id="rId5"/>
    <p:sldId id="259" r:id="rId6"/>
    <p:sldId id="260" r:id="rId7"/>
    <p:sldId id="261" r:id="rId8"/>
    <p:sldId id="262" r:id="rId9"/>
    <p:sldId id="263" r:id="rId10"/>
    <p:sldId id="269" r:id="rId11"/>
    <p:sldId id="270" r:id="rId12"/>
    <p:sldId id="266" r:id="rId13"/>
    <p:sldId id="267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1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38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Amazon Book Reviews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Shashwat </a:t>
            </a:r>
            <a:r>
              <a:rPr lang="en-US" dirty="0" smtClean="0"/>
              <a:t>Mehra</a:t>
            </a:r>
            <a:endParaRPr lang="en-US" dirty="0"/>
          </a:p>
          <a:p>
            <a:r>
              <a:rPr lang="en-US" dirty="0" smtClean="0"/>
              <a:t>INFO:7250 Big Data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3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899" y="328289"/>
            <a:ext cx="10018713" cy="900113"/>
          </a:xfrm>
        </p:spPr>
        <p:txBody>
          <a:bodyPr/>
          <a:lstStyle/>
          <a:p>
            <a:r>
              <a:rPr lang="en-US" dirty="0" smtClean="0"/>
              <a:t>Hive Analysis (Query-1)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98" y="2817667"/>
            <a:ext cx="1647827" cy="375879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88" y="1790687"/>
            <a:ext cx="9215437" cy="2541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2899" y="1483254"/>
            <a:ext cx="855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Query 1: To find the count of books per year.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194796" y="2465374"/>
            <a:ext cx="177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Query 1 Output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9" y="2817667"/>
            <a:ext cx="4826000" cy="2463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12899" y="2465374"/>
            <a:ext cx="313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Book-Data Table: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00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2899" y="328289"/>
            <a:ext cx="10018713" cy="900113"/>
          </a:xfrm>
        </p:spPr>
        <p:txBody>
          <a:bodyPr/>
          <a:lstStyle/>
          <a:p>
            <a:r>
              <a:rPr lang="en-US" dirty="0" smtClean="0"/>
              <a:t>Hive Analysis (Query-2)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2" y="1828800"/>
            <a:ext cx="10058400" cy="171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682" y="2600717"/>
            <a:ext cx="3532930" cy="3346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9" y="3483436"/>
            <a:ext cx="4826000" cy="2463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2899" y="3131143"/>
            <a:ext cx="313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Book-Data Table: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73212" y="1489827"/>
            <a:ext cx="855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Query 2: To find books published each Year by Author.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87146" y="2274891"/>
            <a:ext cx="177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Query 2 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60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5114" y="224134"/>
            <a:ext cx="76847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Mahout Recommendation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9225" y="2511229"/>
            <a:ext cx="1385889" cy="20613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39226" y="2504588"/>
            <a:ext cx="1385888" cy="6286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</a:p>
          <a:p>
            <a:pPr algn="ctr"/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(Pre-processing of data)</a:t>
            </a:r>
            <a:endParaRPr lang="en-US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67" y="3188287"/>
            <a:ext cx="2432600" cy="12265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925114" y="3443288"/>
            <a:ext cx="1518299" cy="12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43413" y="2504587"/>
            <a:ext cx="1385888" cy="20613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443413" y="2504588"/>
            <a:ext cx="1385888" cy="6286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Mahout</a:t>
            </a:r>
          </a:p>
          <a:p>
            <a:pPr algn="ctr"/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(Machine Learning)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44" y="3196561"/>
            <a:ext cx="1038225" cy="1271296"/>
          </a:xfrm>
          <a:prstGeom prst="rect">
            <a:avLst/>
          </a:prstGeom>
        </p:spPr>
      </p:pic>
      <p:cxnSp>
        <p:nvCxnSpPr>
          <p:cNvPr id="17" name="Elbow Connector 16"/>
          <p:cNvCxnSpPr>
            <a:stCxn id="13" idx="3"/>
            <a:endCxn id="20" idx="1"/>
          </p:cNvCxnSpPr>
          <p:nvPr/>
        </p:nvCxnSpPr>
        <p:spPr>
          <a:xfrm flipV="1">
            <a:off x="5829301" y="2654245"/>
            <a:ext cx="1557337" cy="88104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8" y="4132453"/>
            <a:ext cx="1690688" cy="5647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8" y="2386605"/>
            <a:ext cx="1971675" cy="535279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13" idx="3"/>
            <a:endCxn id="19" idx="1"/>
          </p:cNvCxnSpPr>
          <p:nvPr/>
        </p:nvCxnSpPr>
        <p:spPr>
          <a:xfrm>
            <a:off x="5829301" y="3535287"/>
            <a:ext cx="1557337" cy="8795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162" y="3288699"/>
            <a:ext cx="2286000" cy="2286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82" y="1924358"/>
            <a:ext cx="2500400" cy="1459771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0" idx="3"/>
          </p:cNvCxnSpPr>
          <p:nvPr/>
        </p:nvCxnSpPr>
        <p:spPr>
          <a:xfrm flipV="1">
            <a:off x="9358313" y="2654243"/>
            <a:ext cx="657225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077326" y="4414837"/>
            <a:ext cx="795337" cy="1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99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92" y="3811451"/>
            <a:ext cx="1592970" cy="1415517"/>
          </a:xfrm>
          <a:prstGeom prst="rect">
            <a:avLst/>
          </a:prstGeom>
          <a:effectLst>
            <a:reflection stA="23000" endPos="65000" dist="50800" dir="5400000" sy="-100000" algn="bl" rotWithShape="0"/>
            <a:softEdge rad="101600"/>
          </a:effectLst>
          <a:scene3d>
            <a:camera prst="orthographicFront"/>
            <a:lightRig rig="contrasting" dir="t"/>
          </a:scene3d>
          <a:sp3d prstMaterial="translucentPowder"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85813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76039" y="2446432"/>
            <a:ext cx="1385888" cy="20613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76039" y="2439791"/>
            <a:ext cx="1385888" cy="6286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b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(Web-Scraping)</a:t>
            </a:r>
            <a:endParaRPr lang="en-US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3233335"/>
            <a:ext cx="1483963" cy="91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1" y="1761816"/>
            <a:ext cx="2977089" cy="1181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3" y="3788693"/>
            <a:ext cx="3048000" cy="1438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476" y="1649842"/>
            <a:ext cx="3154802" cy="1579897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" idx="3"/>
            <a:endCxn id="7" idx="1"/>
          </p:cNvCxnSpPr>
          <p:nvPr/>
        </p:nvCxnSpPr>
        <p:spPr>
          <a:xfrm flipV="1">
            <a:off x="2961927" y="2352474"/>
            <a:ext cx="1051274" cy="112465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9" idx="1"/>
          </p:cNvCxnSpPr>
          <p:nvPr/>
        </p:nvCxnSpPr>
        <p:spPr>
          <a:xfrm>
            <a:off x="2961927" y="3477131"/>
            <a:ext cx="1080906" cy="1030700"/>
          </a:xfrm>
          <a:prstGeom prst="bentConnector3">
            <a:avLst>
              <a:gd name="adj1" fmla="val 4867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0" idx="1"/>
          </p:cNvCxnSpPr>
          <p:nvPr/>
        </p:nvCxnSpPr>
        <p:spPr>
          <a:xfrm>
            <a:off x="7090833" y="4507831"/>
            <a:ext cx="1074559" cy="11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</p:cNvCxnSpPr>
          <p:nvPr/>
        </p:nvCxnSpPr>
        <p:spPr>
          <a:xfrm>
            <a:off x="6990290" y="2352474"/>
            <a:ext cx="13678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40" y="838200"/>
            <a:ext cx="8937785" cy="5035372"/>
          </a:xfrm>
        </p:spPr>
      </p:pic>
    </p:spTree>
    <p:extLst>
      <p:ext uri="{BB962C8B-B14F-4D97-AF65-F5344CB8AC3E}">
        <p14:creationId xmlns:p14="http://schemas.microsoft.com/office/powerpoint/2010/main" val="142801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99952"/>
            <a:ext cx="10018713" cy="1752599"/>
          </a:xfrm>
        </p:spPr>
        <p:txBody>
          <a:bodyPr/>
          <a:lstStyle/>
          <a:p>
            <a:r>
              <a:rPr lang="en-US" dirty="0" smtClean="0"/>
              <a:t>Amazon Book Reviews</a:t>
            </a:r>
            <a:br>
              <a:rPr lang="en-US" dirty="0" smtClean="0"/>
            </a:br>
            <a:r>
              <a:rPr lang="en-US" sz="3600" dirty="0" smtClean="0"/>
              <a:t>(Datasets Used)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52551"/>
            <a:ext cx="10018713" cy="4833257"/>
          </a:xfrm>
        </p:spPr>
        <p:txBody>
          <a:bodyPr>
            <a:normAutofit/>
          </a:bodyPr>
          <a:lstStyle/>
          <a:p>
            <a:r>
              <a:rPr lang="en-US" b="1" dirty="0" smtClean="0"/>
              <a:t>BX-</a:t>
            </a:r>
            <a:r>
              <a:rPr lang="en-US" b="1" dirty="0" err="1" smtClean="0"/>
              <a:t>Books.csv</a:t>
            </a:r>
            <a:r>
              <a:rPr lang="en-US" b="1" dirty="0" smtClean="0"/>
              <a:t>: </a:t>
            </a:r>
            <a:r>
              <a:rPr lang="en-US" sz="2000" dirty="0"/>
              <a:t>Books are identified by their respective ISBN. Invalid ISBNs have already been removed from the dataset. Moreover, some content-based information is given (</a:t>
            </a:r>
            <a:r>
              <a:rPr lang="en-US" sz="2000" i="1" dirty="0"/>
              <a:t>`Book-Title`</a:t>
            </a:r>
            <a:r>
              <a:rPr lang="en-US" sz="2000" dirty="0"/>
              <a:t>, </a:t>
            </a:r>
            <a:r>
              <a:rPr lang="en-US" sz="2000" i="1" dirty="0"/>
              <a:t>`Book-Author`</a:t>
            </a:r>
            <a:r>
              <a:rPr lang="en-US" sz="2000" dirty="0"/>
              <a:t>, </a:t>
            </a:r>
            <a:r>
              <a:rPr lang="en-US" sz="2000" i="1" dirty="0"/>
              <a:t>`Year-Of-Publication`</a:t>
            </a:r>
            <a:r>
              <a:rPr lang="en-US" sz="2000" dirty="0"/>
              <a:t>, </a:t>
            </a:r>
            <a:r>
              <a:rPr lang="en-US" sz="2000" i="1" dirty="0"/>
              <a:t>`Publisher`</a:t>
            </a:r>
            <a:r>
              <a:rPr lang="en-US" sz="2000" dirty="0"/>
              <a:t>)</a:t>
            </a:r>
            <a:endParaRPr lang="en-US" sz="2000" dirty="0" smtClean="0"/>
          </a:p>
          <a:p>
            <a:r>
              <a:rPr lang="en-US" b="1" dirty="0" smtClean="0"/>
              <a:t>BX-</a:t>
            </a:r>
            <a:r>
              <a:rPr lang="en-US" b="1" dirty="0" err="1" smtClean="0"/>
              <a:t>BookRatings.csv</a:t>
            </a:r>
            <a:r>
              <a:rPr lang="en-US" b="1" dirty="0" smtClean="0"/>
              <a:t>: </a:t>
            </a:r>
            <a:r>
              <a:rPr lang="en-US" sz="2000" dirty="0"/>
              <a:t>Contains the book rating information. Ratings (</a:t>
            </a:r>
            <a:r>
              <a:rPr lang="en-US" sz="2000" i="1" dirty="0"/>
              <a:t>`Book-Rating`</a:t>
            </a:r>
            <a:r>
              <a:rPr lang="en-US" sz="2000" dirty="0"/>
              <a:t>) are either explicit, expressed on a scale from 1-10 (higher values denoting higher appreciation), or implicit, expressed by 0</a:t>
            </a:r>
            <a:endParaRPr lang="en-US" sz="2000" dirty="0" smtClean="0"/>
          </a:p>
          <a:p>
            <a:r>
              <a:rPr lang="en-US" b="1" dirty="0" smtClean="0"/>
              <a:t>BX-</a:t>
            </a:r>
            <a:r>
              <a:rPr lang="en-US" b="1" dirty="0" err="1" smtClean="0"/>
              <a:t>Users.csv</a:t>
            </a:r>
            <a:r>
              <a:rPr lang="en-US" b="1" dirty="0" smtClean="0"/>
              <a:t>: </a:t>
            </a:r>
            <a:r>
              <a:rPr lang="en-US" sz="2000" dirty="0"/>
              <a:t>Contains the users. Note that user IDs (</a:t>
            </a:r>
            <a:r>
              <a:rPr lang="en-US" sz="2000" i="1" dirty="0"/>
              <a:t>`User-ID`</a:t>
            </a:r>
            <a:r>
              <a:rPr lang="en-US" sz="2000" dirty="0"/>
              <a:t>) have been anonymized and map to integers. Demographic data is provided (</a:t>
            </a:r>
            <a:r>
              <a:rPr lang="en-US" sz="2000" i="1" dirty="0"/>
              <a:t>`Location`</a:t>
            </a:r>
            <a:r>
              <a:rPr lang="en-US" sz="2000" dirty="0"/>
              <a:t>, </a:t>
            </a:r>
            <a:r>
              <a:rPr lang="en-US" sz="2000" i="1" dirty="0"/>
              <a:t>`Age`</a:t>
            </a:r>
            <a:r>
              <a:rPr lang="en-US" sz="2000" dirty="0"/>
              <a:t>) if available. 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584" y="12929"/>
            <a:ext cx="10018713" cy="714375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Ecosystem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528761" y="5702695"/>
            <a:ext cx="9888534" cy="800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8761" y="5702695"/>
            <a:ext cx="1557340" cy="800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203" y="5835103"/>
            <a:ext cx="1690688" cy="5647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5" y="5806706"/>
            <a:ext cx="2286000" cy="5920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0" y="5835103"/>
            <a:ext cx="1971675" cy="535279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1528762" y="4798584"/>
            <a:ext cx="9888534" cy="800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YARN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28763" y="4798584"/>
            <a:ext cx="1557338" cy="800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Resource Management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76772" y="2626529"/>
            <a:ext cx="1385888" cy="20680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024781" y="2633170"/>
            <a:ext cx="1385888" cy="20613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670040" y="2633170"/>
            <a:ext cx="1385888" cy="20613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528763" y="2631913"/>
            <a:ext cx="1385888" cy="206804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276772" y="2626530"/>
            <a:ext cx="1385888" cy="6286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Hive</a:t>
            </a:r>
          </a:p>
          <a:p>
            <a:pPr algn="ctr"/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(Analytical SQL on Hadoop)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528763" y="2631914"/>
            <a:ext cx="1385888" cy="6286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MapReduce</a:t>
            </a:r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(Processing using Java)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024781" y="2633171"/>
            <a:ext cx="1385888" cy="6286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Mahout</a:t>
            </a:r>
          </a:p>
          <a:p>
            <a:pPr algn="ctr"/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(Machine Learning)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670040" y="2626529"/>
            <a:ext cx="1385888" cy="6286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b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(Web-Scraping)</a:t>
            </a:r>
            <a:endParaRPr lang="en-US" sz="105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79" y="3308187"/>
            <a:ext cx="1288257" cy="12882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60" y="3325144"/>
            <a:ext cx="1186082" cy="106756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12" y="3325144"/>
            <a:ext cx="1038225" cy="1271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312" y="3420073"/>
            <a:ext cx="1483963" cy="911577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8346656" y="2640005"/>
            <a:ext cx="1385889" cy="20613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346657" y="2633364"/>
            <a:ext cx="1385888" cy="6286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</a:p>
          <a:p>
            <a:pPr algn="ctr"/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(Pre-processing of data)</a:t>
            </a:r>
            <a:endParaRPr lang="en-US" sz="105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98" y="3317063"/>
            <a:ext cx="2432600" cy="1279570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1528762" y="1749366"/>
            <a:ext cx="9888534" cy="800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528762" y="1749366"/>
            <a:ext cx="1577913" cy="800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Visualizations/Spreadsheet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59" y="1766483"/>
            <a:ext cx="3960170" cy="765866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1528762" y="772172"/>
            <a:ext cx="9888534" cy="800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28762" y="772172"/>
            <a:ext cx="1577914" cy="800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Interface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40" y="382763"/>
            <a:ext cx="1596376" cy="15963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94" y="453480"/>
            <a:ext cx="2500400" cy="145977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11" y="5777051"/>
            <a:ext cx="1630363" cy="646932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031407" y="2640005"/>
            <a:ext cx="1385888" cy="20613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10031407" y="2633364"/>
            <a:ext cx="1385888" cy="6286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EMR</a:t>
            </a:r>
            <a:b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(Processing using AWS Component)</a:t>
            </a:r>
            <a:endParaRPr lang="en-US" sz="105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32" y="3368700"/>
            <a:ext cx="2226842" cy="11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2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420338"/>
            <a:ext cx="10018713" cy="767195"/>
          </a:xfrm>
        </p:spPr>
        <p:txBody>
          <a:bodyPr/>
          <a:lstStyle/>
          <a:p>
            <a:r>
              <a:rPr lang="en-US" dirty="0"/>
              <a:t>Map Reduce Analysis - 1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4696968"/>
            <a:ext cx="5273678" cy="1244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1870052"/>
            <a:ext cx="5273679" cy="2045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484310" y="1500720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Mapper Code: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84309" y="4327636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Reducer Code:</a:t>
            </a:r>
            <a:endParaRPr lang="en-US" b="1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870052"/>
            <a:ext cx="4478914" cy="4071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429500" y="1500720"/>
            <a:ext cx="522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are the average ratings of all the ISBN?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00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00113"/>
          </a:xfrm>
        </p:spPr>
        <p:txBody>
          <a:bodyPr/>
          <a:lstStyle/>
          <a:p>
            <a:r>
              <a:rPr lang="en-US" dirty="0"/>
              <a:t>Map Reduce Analysis -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14" y="1881186"/>
            <a:ext cx="5393809" cy="3948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1881186"/>
            <a:ext cx="4114799" cy="1783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484310" y="1500720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Mapper-1 Code: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4318273"/>
            <a:ext cx="4114800" cy="1511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484309" y="3948941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Reducer-1 Code: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09216" y="1543317"/>
            <a:ext cx="556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Where are the books most popular based </a:t>
            </a:r>
            <a:r>
              <a:rPr lang="en-US" b="1" smtClean="0"/>
              <a:t>on location?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653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71525"/>
          </a:xfrm>
        </p:spPr>
        <p:txBody>
          <a:bodyPr/>
          <a:lstStyle/>
          <a:p>
            <a:r>
              <a:rPr lang="en-US" dirty="0"/>
              <a:t>Map Reduce Analysis -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49" y="2009775"/>
            <a:ext cx="6137239" cy="312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8" y="2009775"/>
            <a:ext cx="4286825" cy="1709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8" y="4271963"/>
            <a:ext cx="4286825" cy="862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328738" y="1595681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Mapper Code: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28738" y="3902631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Reducer Code: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939648" y="1595681"/>
            <a:ext cx="613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How many books have each Publisher released every year?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47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28663"/>
          </a:xfrm>
        </p:spPr>
        <p:txBody>
          <a:bodyPr/>
          <a:lstStyle/>
          <a:p>
            <a:r>
              <a:rPr lang="en-US" dirty="0"/>
              <a:t>Map Reduce Analysis </a:t>
            </a:r>
            <a:r>
              <a:rPr lang="mr-IN" dirty="0" smtClean="0"/>
              <a:t>–</a:t>
            </a:r>
            <a:r>
              <a:rPr lang="en-US" dirty="0" smtClean="0"/>
              <a:t>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07" y="1820863"/>
            <a:ext cx="6645352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1820864"/>
            <a:ext cx="3455681" cy="170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4006851"/>
            <a:ext cx="3455681" cy="14716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484309" y="1480623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Mapper-1 Code: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84309" y="3684589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Reducer-1 Code: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11707" y="1480623"/>
            <a:ext cx="664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Which book as per ISBN is sold in every age group?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07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657225"/>
          </a:xfrm>
        </p:spPr>
        <p:txBody>
          <a:bodyPr>
            <a:normAutofit fontScale="90000"/>
          </a:bodyPr>
          <a:lstStyle/>
          <a:p>
            <a:r>
              <a:rPr lang="en-US" dirty="0"/>
              <a:t>Map Reduce Analysis </a:t>
            </a:r>
            <a:r>
              <a:rPr lang="mr-IN" dirty="0" smtClean="0"/>
              <a:t>–</a:t>
            </a:r>
            <a:r>
              <a:rPr lang="en-US" dirty="0" smtClean="0"/>
              <a:t>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24" y="1985963"/>
            <a:ext cx="7058972" cy="3576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985963"/>
            <a:ext cx="3402210" cy="1928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4652962"/>
            <a:ext cx="3402210" cy="909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328738" y="1595681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Mapper Code: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23975" y="4283630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Reducer Code: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46587" y="1616631"/>
            <a:ext cx="70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How many books have each Author released every year?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238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Map Reduce Analysis - </a:t>
            </a:r>
            <a:r>
              <a:rPr lang="en-US" i="1" dirty="0" smtClean="0"/>
              <a:t>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2" y="2138360"/>
            <a:ext cx="5972175" cy="3810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138361"/>
            <a:ext cx="4274554" cy="1604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4552947"/>
            <a:ext cx="4274554" cy="1395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484311" y="1783317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Mapper Code: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84310" y="4183615"/>
            <a:ext cx="191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Reducer Code: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29324" y="1769029"/>
            <a:ext cx="578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How many books have been released every year?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994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259</TotalTime>
  <Words>260</Words>
  <Application>Microsoft Macintosh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Corbel</vt:lpstr>
      <vt:lpstr>Mangal</vt:lpstr>
      <vt:lpstr>Arial</vt:lpstr>
      <vt:lpstr>Parallax</vt:lpstr>
      <vt:lpstr> Amazon Book Reviews</vt:lpstr>
      <vt:lpstr>Amazon Book Reviews (Datasets Used)</vt:lpstr>
      <vt:lpstr>Ecosystem</vt:lpstr>
      <vt:lpstr>Map Reduce Analysis - 1</vt:lpstr>
      <vt:lpstr>Map Reduce Analysis - 2</vt:lpstr>
      <vt:lpstr>Map Reduce Analysis - 3</vt:lpstr>
      <vt:lpstr>Map Reduce Analysis – 4</vt:lpstr>
      <vt:lpstr>Map Reduce Analysis – 5</vt:lpstr>
      <vt:lpstr>Map Reduce Analysis - 6</vt:lpstr>
      <vt:lpstr>Hive Analysis (Query-1)</vt:lpstr>
      <vt:lpstr>Hive Analysis (Query-2)</vt:lpstr>
      <vt:lpstr>PowerPoint Presentation</vt:lpstr>
      <vt:lpstr>Sentiment Analysis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INFO:7250 Big Data Engineering</dc:title>
  <dc:creator>Varsha Chidambar Holennavar</dc:creator>
  <cp:lastModifiedBy>Varsha Chidambar Holennavar</cp:lastModifiedBy>
  <cp:revision>48</cp:revision>
  <dcterms:created xsi:type="dcterms:W3CDTF">2017-08-17T21:31:34Z</dcterms:created>
  <dcterms:modified xsi:type="dcterms:W3CDTF">2017-08-18T06:00:32Z</dcterms:modified>
</cp:coreProperties>
</file>